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tags/tag16.xml" ContentType="application/vnd.openxmlformats-officedocument.presentationml.tags+xml"/>
  <Override PartName="/ppt/notesSlides/notesSlide21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6"/>
  </p:notesMasterIdLst>
  <p:sldIdLst>
    <p:sldId id="256" r:id="rId3"/>
    <p:sldId id="257" r:id="rId4"/>
    <p:sldId id="258" r:id="rId5"/>
    <p:sldId id="326" r:id="rId6"/>
    <p:sldId id="262" r:id="rId7"/>
    <p:sldId id="327" r:id="rId8"/>
    <p:sldId id="328" r:id="rId9"/>
    <p:sldId id="338" r:id="rId10"/>
    <p:sldId id="339" r:id="rId11"/>
    <p:sldId id="340" r:id="rId12"/>
    <p:sldId id="289" r:id="rId13"/>
    <p:sldId id="304" r:id="rId14"/>
    <p:sldId id="329" r:id="rId15"/>
    <p:sldId id="293" r:id="rId16"/>
    <p:sldId id="305" r:id="rId17"/>
    <p:sldId id="308" r:id="rId18"/>
    <p:sldId id="341" r:id="rId19"/>
    <p:sldId id="342" r:id="rId20"/>
    <p:sldId id="299" r:id="rId21"/>
    <p:sldId id="315" r:id="rId22"/>
    <p:sldId id="322" r:id="rId23"/>
    <p:sldId id="323" r:id="rId24"/>
    <p:sldId id="286" r:id="rId25"/>
  </p:sldIdLst>
  <p:sldSz cx="9001125" cy="5040313"/>
  <p:notesSz cx="6858000" cy="9144000"/>
  <p:custDataLst>
    <p:tags r:id="rId27"/>
  </p:custDataLst>
  <p:defaultTextStyle>
    <a:defPPr>
      <a:defRPr lang="zh-CN"/>
    </a:defPPr>
    <a:lvl1pPr marL="0" algn="l" defTabSz="802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1147" algn="l" defTabSz="802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02295" algn="l" defTabSz="802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03442" algn="l" defTabSz="802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04589" algn="l" defTabSz="802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05736" algn="l" defTabSz="802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06884" algn="l" defTabSz="802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08031" algn="l" defTabSz="802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09178" algn="l" defTabSz="802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88">
          <p15:clr>
            <a:srgbClr val="A4A3A4"/>
          </p15:clr>
        </p15:guide>
        <p15:guide id="2" pos="283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9DD3"/>
    <a:srgbClr val="6FD8FD"/>
    <a:srgbClr val="03B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2" autoAdjust="0"/>
    <p:restoredTop sz="94660"/>
  </p:normalViewPr>
  <p:slideViewPr>
    <p:cSldViewPr>
      <p:cViewPr varScale="1">
        <p:scale>
          <a:sx n="62" d="100"/>
          <a:sy n="62" d="100"/>
        </p:scale>
        <p:origin x="78" y="438"/>
      </p:cViewPr>
      <p:guideLst>
        <p:guide orient="horz" pos="1588"/>
        <p:guide pos="283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A0E93-781E-4B0B-9F3D-ADA0CB791293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74688" y="1143000"/>
            <a:ext cx="5508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119D8B-E8B0-4359-8A06-0E73818475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82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19D8B-E8B0-4359-8A06-0E73818475E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995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19D8B-E8B0-4359-8A06-0E73818475E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875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19D8B-E8B0-4359-8A06-0E73818475E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370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19D8B-E8B0-4359-8A06-0E73818475E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579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19D8B-E8B0-4359-8A06-0E73818475E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252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19D8B-E8B0-4359-8A06-0E73818475E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085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19D8B-E8B0-4359-8A06-0E73818475E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199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19D8B-E8B0-4359-8A06-0E73818475E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423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19D8B-E8B0-4359-8A06-0E73818475E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572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19D8B-E8B0-4359-8A06-0E73818475E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1092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19D8B-E8B0-4359-8A06-0E73818475E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346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19D8B-E8B0-4359-8A06-0E73818475E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8262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19D8B-E8B0-4359-8A06-0E73818475EE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6859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19D8B-E8B0-4359-8A06-0E73818475E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5311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19D8B-E8B0-4359-8A06-0E73818475E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0799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19D8B-E8B0-4359-8A06-0E73818475EE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83995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19D8B-E8B0-4359-8A06-0E73818475E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103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19D8B-E8B0-4359-8A06-0E73818475E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435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19D8B-E8B0-4359-8A06-0E73818475E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953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19D8B-E8B0-4359-8A06-0E73818475E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568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19D8B-E8B0-4359-8A06-0E73818475E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085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19D8B-E8B0-4359-8A06-0E73818475E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801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19D8B-E8B0-4359-8A06-0E73818475E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742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75085" y="1565764"/>
            <a:ext cx="7650956" cy="10804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50169" y="2856177"/>
            <a:ext cx="6300788" cy="1288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1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2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3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4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05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06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08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09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45536-B0D3-4DF2-83FE-4AF139D609D1}" type="datetime3">
              <a:rPr lang="en-US" altLang="zh-CN" smtClean="0"/>
              <a:t>8 September 2022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Electronic Warfare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4" descr="C:\Documents and Settings\Administrator\桌面\新建文件夹\封面\复件 (27) 复件 4\3ea28d6d5df8d071111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293"/>
            <a:ext cx="9023519" cy="507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64284" y="3528219"/>
            <a:ext cx="5400675" cy="416526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64284" y="450361"/>
            <a:ext cx="5400675" cy="3024188"/>
          </a:xfrm>
        </p:spPr>
        <p:txBody>
          <a:bodyPr/>
          <a:lstStyle>
            <a:lvl1pPr marL="0" indent="0">
              <a:buNone/>
              <a:defRPr sz="2800"/>
            </a:lvl1pPr>
            <a:lvl2pPr marL="401147" indent="0">
              <a:buNone/>
              <a:defRPr sz="2500"/>
            </a:lvl2pPr>
            <a:lvl3pPr marL="802295" indent="0">
              <a:buNone/>
              <a:defRPr sz="2100"/>
            </a:lvl3pPr>
            <a:lvl4pPr marL="1203442" indent="0">
              <a:buNone/>
              <a:defRPr sz="1800"/>
            </a:lvl4pPr>
            <a:lvl5pPr marL="1604589" indent="0">
              <a:buNone/>
              <a:defRPr sz="1800"/>
            </a:lvl5pPr>
            <a:lvl6pPr marL="2005736" indent="0">
              <a:buNone/>
              <a:defRPr sz="1800"/>
            </a:lvl6pPr>
            <a:lvl7pPr marL="2406884" indent="0">
              <a:buNone/>
              <a:defRPr sz="1800"/>
            </a:lvl7pPr>
            <a:lvl8pPr marL="2808031" indent="0">
              <a:buNone/>
              <a:defRPr sz="1800"/>
            </a:lvl8pPr>
            <a:lvl9pPr marL="3209178" indent="0">
              <a:buNone/>
              <a:defRPr sz="18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64284" y="3944746"/>
            <a:ext cx="5400675" cy="591536"/>
          </a:xfrm>
        </p:spPr>
        <p:txBody>
          <a:bodyPr/>
          <a:lstStyle>
            <a:lvl1pPr marL="0" indent="0">
              <a:buNone/>
              <a:defRPr sz="1200"/>
            </a:lvl1pPr>
            <a:lvl2pPr marL="401147" indent="0">
              <a:buNone/>
              <a:defRPr sz="1100"/>
            </a:lvl2pPr>
            <a:lvl3pPr marL="802295" indent="0">
              <a:buNone/>
              <a:defRPr sz="900"/>
            </a:lvl3pPr>
            <a:lvl4pPr marL="1203442" indent="0">
              <a:buNone/>
              <a:defRPr sz="800"/>
            </a:lvl4pPr>
            <a:lvl5pPr marL="1604589" indent="0">
              <a:buNone/>
              <a:defRPr sz="800"/>
            </a:lvl5pPr>
            <a:lvl6pPr marL="2005736" indent="0">
              <a:buNone/>
              <a:defRPr sz="800"/>
            </a:lvl6pPr>
            <a:lvl7pPr marL="2406884" indent="0">
              <a:buNone/>
              <a:defRPr sz="800"/>
            </a:lvl7pPr>
            <a:lvl8pPr marL="2808031" indent="0">
              <a:buNone/>
              <a:defRPr sz="800"/>
            </a:lvl8pPr>
            <a:lvl9pPr marL="3209178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EE4EC-7693-47FE-8A96-2A934D6E9D46}" type="datetime3">
              <a:rPr lang="en-US" altLang="zh-CN" smtClean="0"/>
              <a:t>8 September 2022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Electronic Warfare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53168-AB27-442E-87BD-596D71D7F50B}" type="datetime3">
              <a:rPr lang="en-US" altLang="zh-CN" smtClean="0"/>
              <a:t>8 September 2022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Electronic Warfare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25816" y="201847"/>
            <a:ext cx="2025253" cy="43006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0056" y="201847"/>
            <a:ext cx="5925741" cy="43006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26FBB-1F45-46DE-A1D0-C357F9CB97EC}" type="datetime3">
              <a:rPr lang="en-US" altLang="zh-CN" smtClean="0"/>
              <a:t>8 September 2022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Electronic Warfare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0057" y="201846"/>
            <a:ext cx="8101013" cy="840052"/>
          </a:xfrm>
          <a:prstGeom prst="rect">
            <a:avLst/>
          </a:prstGeom>
        </p:spPr>
        <p:txBody>
          <a:bodyPr lIns="80220" tIns="40110" rIns="80220" bIns="4011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0057" y="1176073"/>
            <a:ext cx="8101013" cy="3326374"/>
          </a:xfrm>
          <a:prstGeom prst="rect">
            <a:avLst/>
          </a:prstGeom>
        </p:spPr>
        <p:txBody>
          <a:bodyPr vert="eaVert" lIns="80220" tIns="40110" rIns="80220" bIns="4011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0057" y="4671625"/>
            <a:ext cx="2100263" cy="268350"/>
          </a:xfrm>
          <a:prstGeom prst="rect">
            <a:avLst/>
          </a:prstGeom>
        </p:spPr>
        <p:txBody>
          <a:bodyPr lIns="80220" tIns="40110" rIns="80220" bIns="40110"/>
          <a:lstStyle/>
          <a:p>
            <a:pPr defTabSz="802202"/>
            <a:fld id="{65D76725-DBD7-4C53-9BBA-D723A7BAD9AE}" type="datetime3">
              <a:rPr lang="en-US" altLang="zh-CN" smtClean="0">
                <a:solidFill>
                  <a:prstClr val="black"/>
                </a:solidFill>
              </a:rPr>
              <a:t>8 September 2022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75385" y="4671625"/>
            <a:ext cx="2850356" cy="268350"/>
          </a:xfrm>
          <a:prstGeom prst="rect">
            <a:avLst/>
          </a:prstGeom>
        </p:spPr>
        <p:txBody>
          <a:bodyPr lIns="80220" tIns="40110" rIns="80220" bIns="40110"/>
          <a:lstStyle/>
          <a:p>
            <a:pPr defTabSz="802202"/>
            <a:r>
              <a:rPr lang="en-US" altLang="zh-CN">
                <a:solidFill>
                  <a:prstClr val="black"/>
                </a:solidFill>
              </a:rPr>
              <a:t>Electronic Warfare</a:t>
            </a: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0807" y="4671625"/>
            <a:ext cx="2100263" cy="268350"/>
          </a:xfrm>
          <a:prstGeom prst="rect">
            <a:avLst/>
          </a:prstGeom>
        </p:spPr>
        <p:txBody>
          <a:bodyPr lIns="80220" tIns="40110" rIns="80220" bIns="40110"/>
          <a:lstStyle/>
          <a:p>
            <a:pPr defTabSz="802202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802202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26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25817" y="201847"/>
            <a:ext cx="2025253" cy="4300600"/>
          </a:xfrm>
          <a:prstGeom prst="rect">
            <a:avLst/>
          </a:prstGeom>
        </p:spPr>
        <p:txBody>
          <a:bodyPr vert="eaVert" lIns="80220" tIns="40110" rIns="80220" bIns="4011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0056" y="201847"/>
            <a:ext cx="5925741" cy="4300600"/>
          </a:xfrm>
          <a:prstGeom prst="rect">
            <a:avLst/>
          </a:prstGeom>
        </p:spPr>
        <p:txBody>
          <a:bodyPr vert="eaVert" lIns="80220" tIns="40110" rIns="80220" bIns="4011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0057" y="4671625"/>
            <a:ext cx="2100263" cy="268350"/>
          </a:xfrm>
          <a:prstGeom prst="rect">
            <a:avLst/>
          </a:prstGeom>
        </p:spPr>
        <p:txBody>
          <a:bodyPr lIns="80220" tIns="40110" rIns="80220" bIns="40110"/>
          <a:lstStyle/>
          <a:p>
            <a:pPr defTabSz="802202"/>
            <a:fld id="{BBF8F733-2721-4C45-BC87-507F5417EF92}" type="datetime3">
              <a:rPr lang="en-US" altLang="zh-CN" smtClean="0">
                <a:solidFill>
                  <a:prstClr val="black"/>
                </a:solidFill>
              </a:rPr>
              <a:t>8 September 2022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75385" y="4671625"/>
            <a:ext cx="2850356" cy="268350"/>
          </a:xfrm>
          <a:prstGeom prst="rect">
            <a:avLst/>
          </a:prstGeom>
        </p:spPr>
        <p:txBody>
          <a:bodyPr lIns="80220" tIns="40110" rIns="80220" bIns="40110"/>
          <a:lstStyle/>
          <a:p>
            <a:pPr defTabSz="802202"/>
            <a:r>
              <a:rPr lang="en-US" altLang="zh-CN">
                <a:solidFill>
                  <a:prstClr val="black"/>
                </a:solidFill>
              </a:rPr>
              <a:t>Electronic Warfare</a:t>
            </a: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0807" y="4671625"/>
            <a:ext cx="2100263" cy="268350"/>
          </a:xfrm>
          <a:prstGeom prst="rect">
            <a:avLst/>
          </a:prstGeom>
        </p:spPr>
        <p:txBody>
          <a:bodyPr lIns="80220" tIns="40110" rIns="80220" bIns="40110"/>
          <a:lstStyle/>
          <a:p>
            <a:pPr defTabSz="802202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802202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7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884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17C47-F251-4350-8332-D485DEB7A18E}" type="datetime3">
              <a:rPr lang="en-US" altLang="zh-CN" smtClean="0"/>
              <a:t>8 September 2022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Electronic Warfare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1027" y="3238868"/>
            <a:ext cx="7650956" cy="1001062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11027" y="2136300"/>
            <a:ext cx="7650956" cy="1102568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11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022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034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045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057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068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080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091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204C8-FFDA-41A7-9215-E6762AEC36F2}" type="datetime3">
              <a:rPr lang="en-US" altLang="zh-CN" smtClean="0"/>
              <a:t>8 September 2022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Electronic Warfare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0056" y="1176073"/>
            <a:ext cx="3975497" cy="3326374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5572" y="1176073"/>
            <a:ext cx="3975497" cy="3326374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68D79-5611-42F6-A806-25B35BF4E175}" type="datetime3">
              <a:rPr lang="en-US" altLang="zh-CN" smtClean="0"/>
              <a:t>8 September 2022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Electronic Warfare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0056" y="1128237"/>
            <a:ext cx="3977060" cy="47019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1147" indent="0">
              <a:buNone/>
              <a:defRPr sz="1800" b="1"/>
            </a:lvl2pPr>
            <a:lvl3pPr marL="802295" indent="0">
              <a:buNone/>
              <a:defRPr sz="1600" b="1"/>
            </a:lvl3pPr>
            <a:lvl4pPr marL="1203442" indent="0">
              <a:buNone/>
              <a:defRPr sz="1400" b="1"/>
            </a:lvl4pPr>
            <a:lvl5pPr marL="1604589" indent="0">
              <a:buNone/>
              <a:defRPr sz="1400" b="1"/>
            </a:lvl5pPr>
            <a:lvl6pPr marL="2005736" indent="0">
              <a:buNone/>
              <a:defRPr sz="1400" b="1"/>
            </a:lvl6pPr>
            <a:lvl7pPr marL="2406884" indent="0">
              <a:buNone/>
              <a:defRPr sz="1400" b="1"/>
            </a:lvl7pPr>
            <a:lvl8pPr marL="2808031" indent="0">
              <a:buNone/>
              <a:defRPr sz="1400" b="1"/>
            </a:lvl8pPr>
            <a:lvl9pPr marL="3209178" indent="0">
              <a:buNone/>
              <a:defRPr sz="1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0056" y="1598433"/>
            <a:ext cx="3977060" cy="290401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572447" y="1128237"/>
            <a:ext cx="3978622" cy="47019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1147" indent="0">
              <a:buNone/>
              <a:defRPr sz="1800" b="1"/>
            </a:lvl2pPr>
            <a:lvl3pPr marL="802295" indent="0">
              <a:buNone/>
              <a:defRPr sz="1600" b="1"/>
            </a:lvl3pPr>
            <a:lvl4pPr marL="1203442" indent="0">
              <a:buNone/>
              <a:defRPr sz="1400" b="1"/>
            </a:lvl4pPr>
            <a:lvl5pPr marL="1604589" indent="0">
              <a:buNone/>
              <a:defRPr sz="1400" b="1"/>
            </a:lvl5pPr>
            <a:lvl6pPr marL="2005736" indent="0">
              <a:buNone/>
              <a:defRPr sz="1400" b="1"/>
            </a:lvl6pPr>
            <a:lvl7pPr marL="2406884" indent="0">
              <a:buNone/>
              <a:defRPr sz="1400" b="1"/>
            </a:lvl7pPr>
            <a:lvl8pPr marL="2808031" indent="0">
              <a:buNone/>
              <a:defRPr sz="1400" b="1"/>
            </a:lvl8pPr>
            <a:lvl9pPr marL="3209178" indent="0">
              <a:buNone/>
              <a:defRPr sz="1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572447" y="1598433"/>
            <a:ext cx="3978622" cy="290401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9FFC-4383-4064-99C4-40DAF5130684}" type="datetime3">
              <a:rPr lang="en-US" altLang="zh-CN" smtClean="0"/>
              <a:t>8 September 2022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Electronic Warfare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0056" y="1128237"/>
            <a:ext cx="3977060" cy="47019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1147" indent="0">
              <a:buNone/>
              <a:defRPr sz="1800" b="1"/>
            </a:lvl2pPr>
            <a:lvl3pPr marL="802295" indent="0">
              <a:buNone/>
              <a:defRPr sz="1600" b="1"/>
            </a:lvl3pPr>
            <a:lvl4pPr marL="1203442" indent="0">
              <a:buNone/>
              <a:defRPr sz="1400" b="1"/>
            </a:lvl4pPr>
            <a:lvl5pPr marL="1604589" indent="0">
              <a:buNone/>
              <a:defRPr sz="1400" b="1"/>
            </a:lvl5pPr>
            <a:lvl6pPr marL="2005736" indent="0">
              <a:buNone/>
              <a:defRPr sz="1400" b="1"/>
            </a:lvl6pPr>
            <a:lvl7pPr marL="2406884" indent="0">
              <a:buNone/>
              <a:defRPr sz="1400" b="1"/>
            </a:lvl7pPr>
            <a:lvl8pPr marL="2808031" indent="0">
              <a:buNone/>
              <a:defRPr sz="1400" b="1"/>
            </a:lvl8pPr>
            <a:lvl9pPr marL="3209178" indent="0">
              <a:buNone/>
              <a:defRPr sz="1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0056" y="1598433"/>
            <a:ext cx="3977060" cy="290401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572447" y="1128237"/>
            <a:ext cx="3978622" cy="47019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1147" indent="0">
              <a:buNone/>
              <a:defRPr sz="1800" b="1"/>
            </a:lvl2pPr>
            <a:lvl3pPr marL="802295" indent="0">
              <a:buNone/>
              <a:defRPr sz="1600" b="1"/>
            </a:lvl3pPr>
            <a:lvl4pPr marL="1203442" indent="0">
              <a:buNone/>
              <a:defRPr sz="1400" b="1"/>
            </a:lvl4pPr>
            <a:lvl5pPr marL="1604589" indent="0">
              <a:buNone/>
              <a:defRPr sz="1400" b="1"/>
            </a:lvl5pPr>
            <a:lvl6pPr marL="2005736" indent="0">
              <a:buNone/>
              <a:defRPr sz="1400" b="1"/>
            </a:lvl6pPr>
            <a:lvl7pPr marL="2406884" indent="0">
              <a:buNone/>
              <a:defRPr sz="1400" b="1"/>
            </a:lvl7pPr>
            <a:lvl8pPr marL="2808031" indent="0">
              <a:buNone/>
              <a:defRPr sz="1400" b="1"/>
            </a:lvl8pPr>
            <a:lvl9pPr marL="3209178" indent="0">
              <a:buNone/>
              <a:defRPr sz="1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572447" y="1598433"/>
            <a:ext cx="3978622" cy="290401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E6F33-F661-4FCB-8A9C-5BA059048E19}" type="datetime3">
              <a:rPr lang="en-US" altLang="zh-CN" smtClean="0"/>
              <a:t>8 September 2022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Electronic Warfare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56146" y="4921883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http://www.1ppt.com/hangye/</a:t>
            </a:r>
          </a:p>
        </p:txBody>
      </p:sp>
    </p:spTree>
    <p:extLst>
      <p:ext uri="{BB962C8B-B14F-4D97-AF65-F5344CB8AC3E}">
        <p14:creationId xmlns:p14="http://schemas.microsoft.com/office/powerpoint/2010/main" val="270441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2FFD-942B-4682-A071-AC13BA5AB07B}" type="datetime3">
              <a:rPr lang="en-US" altLang="zh-CN" smtClean="0"/>
              <a:t>8 September 2022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Electronic Warfare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A2413-3B59-4461-8747-95D2E21E3021}" type="datetime3">
              <a:rPr lang="en-US" altLang="zh-CN" smtClean="0"/>
              <a:t>8 September 2022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Electronic Warfare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0057" y="200679"/>
            <a:ext cx="2961308" cy="85405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19190" y="200679"/>
            <a:ext cx="5031879" cy="4301768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0057" y="1054733"/>
            <a:ext cx="2961308" cy="3447714"/>
          </a:xfrm>
        </p:spPr>
        <p:txBody>
          <a:bodyPr/>
          <a:lstStyle>
            <a:lvl1pPr marL="0" indent="0">
              <a:buNone/>
              <a:defRPr sz="1200"/>
            </a:lvl1pPr>
            <a:lvl2pPr marL="401147" indent="0">
              <a:buNone/>
              <a:defRPr sz="1100"/>
            </a:lvl2pPr>
            <a:lvl3pPr marL="802295" indent="0">
              <a:buNone/>
              <a:defRPr sz="900"/>
            </a:lvl3pPr>
            <a:lvl4pPr marL="1203442" indent="0">
              <a:buNone/>
              <a:defRPr sz="800"/>
            </a:lvl4pPr>
            <a:lvl5pPr marL="1604589" indent="0">
              <a:buNone/>
              <a:defRPr sz="800"/>
            </a:lvl5pPr>
            <a:lvl6pPr marL="2005736" indent="0">
              <a:buNone/>
              <a:defRPr sz="800"/>
            </a:lvl6pPr>
            <a:lvl7pPr marL="2406884" indent="0">
              <a:buNone/>
              <a:defRPr sz="800"/>
            </a:lvl7pPr>
            <a:lvl8pPr marL="2808031" indent="0">
              <a:buNone/>
              <a:defRPr sz="800"/>
            </a:lvl8pPr>
            <a:lvl9pPr marL="3209178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72F7C-04F8-4245-BF07-E2FBBC917F22}" type="datetime3">
              <a:rPr lang="en-US" altLang="zh-CN" smtClean="0"/>
              <a:t>8 September 2022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Electronic Warfare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0056" y="201846"/>
            <a:ext cx="8101013" cy="840052"/>
          </a:xfrm>
          <a:prstGeom prst="rect">
            <a:avLst/>
          </a:prstGeom>
        </p:spPr>
        <p:txBody>
          <a:bodyPr vert="horz" lIns="80229" tIns="40115" rIns="80229" bIns="40115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0056" y="1176073"/>
            <a:ext cx="8101013" cy="3326374"/>
          </a:xfrm>
          <a:prstGeom prst="rect">
            <a:avLst/>
          </a:prstGeom>
        </p:spPr>
        <p:txBody>
          <a:bodyPr vert="horz" lIns="80229" tIns="40115" rIns="80229" bIns="40115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0056" y="4671624"/>
            <a:ext cx="2100263" cy="268350"/>
          </a:xfrm>
          <a:prstGeom prst="rect">
            <a:avLst/>
          </a:prstGeom>
        </p:spPr>
        <p:txBody>
          <a:bodyPr vert="horz" lIns="80229" tIns="40115" rIns="80229" bIns="4011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6A489-30D8-45B5-851D-579B8128978F}" type="datetime3">
              <a:rPr lang="en-US" altLang="zh-CN" smtClean="0"/>
              <a:t>8 September 2022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75385" y="4671624"/>
            <a:ext cx="2850356" cy="268350"/>
          </a:xfrm>
          <a:prstGeom prst="rect">
            <a:avLst/>
          </a:prstGeom>
        </p:spPr>
        <p:txBody>
          <a:bodyPr vert="horz" lIns="80229" tIns="40115" rIns="80229" bIns="4011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Electronic Warfare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0806" y="4671624"/>
            <a:ext cx="2100263" cy="268350"/>
          </a:xfrm>
          <a:prstGeom prst="rect">
            <a:avLst/>
          </a:prstGeom>
        </p:spPr>
        <p:txBody>
          <a:bodyPr vert="horz" lIns="80229" tIns="40115" rIns="80229" bIns="4011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/>
  <p:txStyles>
    <p:titleStyle>
      <a:lvl1pPr algn="ctr" defTabSz="802295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860" indent="-300860" algn="l" defTabSz="80229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1864" indent="-250717" algn="l" defTabSz="802295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02868" indent="-200574" algn="l" defTabSz="802295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04015" indent="-200574" algn="l" defTabSz="802295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163" indent="-200574" algn="l" defTabSz="802295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06310" indent="-200574" algn="l" defTabSz="80229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07457" indent="-200574" algn="l" defTabSz="80229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08605" indent="-200574" algn="l" defTabSz="80229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09752" indent="-200574" algn="l" defTabSz="80229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022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1147" algn="l" defTabSz="8022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2295" algn="l" defTabSz="8022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3442" algn="l" defTabSz="8022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589" algn="l" defTabSz="8022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5736" algn="l" defTabSz="8022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6884" algn="l" defTabSz="8022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8031" algn="l" defTabSz="8022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9178" algn="l" defTabSz="8022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486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hf hdr="0"/>
  <p:txStyles>
    <p:titleStyle>
      <a:lvl1pPr algn="ctr" defTabSz="802202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825" indent="-300825" algn="l" defTabSz="8022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1789" indent="-250688" algn="l" defTabSz="802202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02752" indent="-200551" algn="l" defTabSz="8022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03853" indent="-200551" algn="l" defTabSz="802202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956" indent="-200551" algn="l" defTabSz="802202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06056" indent="-200551" algn="l" defTabSz="802202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07157" indent="-200551" algn="l" defTabSz="802202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08259" indent="-200551" algn="l" defTabSz="802202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09360" indent="-200551" algn="l" defTabSz="802202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0220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1101" algn="l" defTabSz="80220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2202" algn="l" defTabSz="80220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3304" algn="l" defTabSz="80220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405" algn="l" defTabSz="80220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5506" algn="l" defTabSz="80220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6607" algn="l" defTabSz="80220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708" algn="l" defTabSz="80220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8809" algn="l" defTabSz="80220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istrator\桌面\新建文件夹\封面\复件 (27) 复件 4\3ea28d6d5df8d07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"/>
            <a:ext cx="8975367" cy="504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6"/>
          <p:cNvSpPr txBox="1">
            <a:spLocks noChangeArrowheads="1"/>
          </p:cNvSpPr>
          <p:nvPr/>
        </p:nvSpPr>
        <p:spPr bwMode="auto">
          <a:xfrm>
            <a:off x="5383298" y="100339"/>
            <a:ext cx="3448053" cy="74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391" tIns="33696" rIns="67391" bIns="33696">
            <a:spAutoFit/>
          </a:bodyPr>
          <a:lstStyle>
            <a:lvl1pPr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5pPr>
            <a:lvl6pPr marL="25146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6pPr>
            <a:lvl7pPr marL="29718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7pPr>
            <a:lvl8pPr marL="34290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8pPr>
            <a:lvl9pPr marL="38862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9pPr>
          </a:lstStyle>
          <a:p>
            <a:pPr algn="r"/>
            <a:r>
              <a:rPr lang="en-US" altLang="zh-CN" sz="4400" dirty="0">
                <a:solidFill>
                  <a:srgbClr val="03B2F2"/>
                </a:solidFill>
                <a:latin typeface="+mn-lt"/>
                <a:ea typeface="+mn-ea"/>
                <a:cs typeface="+mn-ea"/>
                <a:sym typeface="+mn-lt"/>
              </a:rPr>
              <a:t>Lesson no 4 </a:t>
            </a:r>
            <a:endParaRPr lang="zh-CN" altLang="en-US" sz="4400" dirty="0">
              <a:solidFill>
                <a:srgbClr val="03B2F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TextBox 46"/>
          <p:cNvSpPr txBox="1">
            <a:spLocks noChangeArrowheads="1"/>
          </p:cNvSpPr>
          <p:nvPr/>
        </p:nvSpPr>
        <p:spPr bwMode="auto">
          <a:xfrm>
            <a:off x="2794511" y="1247086"/>
            <a:ext cx="6044663" cy="256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391" tIns="33696" rIns="67391" bIns="33696">
            <a:spAutoFit/>
          </a:bodyPr>
          <a:lstStyle>
            <a:lvl1pPr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5pPr>
            <a:lvl6pPr marL="25146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6pPr>
            <a:lvl7pPr marL="29718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7pPr>
            <a:lvl8pPr marL="34290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8pPr>
            <a:lvl9pPr marL="38862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9pPr>
          </a:lstStyle>
          <a:p>
            <a:pPr algn="dist"/>
            <a:r>
              <a:rPr lang="en-US" altLang="en-US" sz="5400" dirty="0">
                <a:solidFill>
                  <a:srgbClr val="FFFFFF"/>
                </a:solidFill>
                <a:latin typeface="Garamond" panose="02020404030301010803" pitchFamily="18" charset="0"/>
                <a:ea typeface="+mn-ea"/>
              </a:rPr>
              <a:t>ELECTRONIC WARFARE FUNDAMENTALS</a:t>
            </a:r>
            <a:endParaRPr lang="zh-CN" altLang="en-US" sz="30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5" name="直接连接符 4"/>
          <p:cNvCxnSpPr>
            <a:cxnSpLocks/>
          </p:cNvCxnSpPr>
          <p:nvPr/>
        </p:nvCxnSpPr>
        <p:spPr>
          <a:xfrm>
            <a:off x="2708185" y="3888308"/>
            <a:ext cx="6130989" cy="0"/>
          </a:xfrm>
          <a:prstGeom prst="line">
            <a:avLst/>
          </a:prstGeom>
          <a:ln w="25400">
            <a:solidFill>
              <a:srgbClr val="03B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ADF811-C352-F811-A0FE-BE09E8BEF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203E-E0CD-4738-82F9-F92BFABFCC7C}" type="datetime3">
              <a:rPr lang="en-US" altLang="zh-CN" smtClean="0">
                <a:solidFill>
                  <a:schemeClr val="bg1"/>
                </a:solidFill>
              </a:rPr>
              <a:t>8 September 2022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97F78D-8B71-A5ED-0761-E6977BFE3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Electronic Warfare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E3A4EA-5497-8A31-243D-57338DA5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bg1"/>
                </a:solidFill>
              </a:rPr>
              <a:t>1</a:t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94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  <p:extLst>
    <p:ext uri="{E180D4A7-C9FB-4DFB-919C-405C955672EB}">
      <p14:showEvtLst xmlns:p14="http://schemas.microsoft.com/office/powerpoint/2010/main">
        <p14:playEvt time="2527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68DA8DD4-7B78-86AE-FD39-5973C1E27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02FD2-06F2-4351-A0C8-4293A9749955}" type="datetime3">
              <a:rPr lang="en-US" altLang="zh-CN" smtClean="0"/>
              <a:t>8 September 2022</a:t>
            </a:fld>
            <a:endParaRPr lang="zh-CN" alt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E49D2AE-0BDF-C0A2-DDA9-FA91CE633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Electronic Warfare</a:t>
            </a:r>
            <a:endParaRPr lang="zh-CN" alt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E962008-765C-24D1-B76C-7A83D0DD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D284F-09F3-7480-51C5-822C2DA16110}"/>
              </a:ext>
            </a:extLst>
          </p:cNvPr>
          <p:cNvSpPr txBox="1"/>
          <p:nvPr/>
        </p:nvSpPr>
        <p:spPr>
          <a:xfrm>
            <a:off x="22273" y="22302"/>
            <a:ext cx="897885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latin typeface="Garamond" panose="02020404030301010803" pitchFamily="18" charset="0"/>
              </a:rPr>
              <a:t>Electronic warfare actions are electromagnetic operations specific to electronic warfare that produce effects in the electromagnetic environment and provide operational support.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latin typeface="Garamond" panose="02020404030301010803" pitchFamily="18" charset="0"/>
              </a:rPr>
              <a:t>These actions are:</a:t>
            </a:r>
          </a:p>
          <a:p>
            <a:pPr marL="1371600" lvl="3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latin typeface="Garamond" panose="02020404030301010803" pitchFamily="18" charset="0"/>
              </a:rPr>
              <a:t>-	</a:t>
            </a:r>
            <a:r>
              <a:rPr lang="en-US" sz="3600" dirty="0">
                <a:solidFill>
                  <a:srgbClr val="FFFF00"/>
                </a:solidFill>
                <a:latin typeface="Garamond" panose="02020404030301010803" pitchFamily="18" charset="0"/>
              </a:rPr>
              <a:t>Electronic Support – ES</a:t>
            </a:r>
          </a:p>
          <a:p>
            <a:pPr marL="1371600" lvl="3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00"/>
                </a:solidFill>
                <a:latin typeface="Garamond" panose="02020404030301010803" pitchFamily="18" charset="0"/>
              </a:rPr>
              <a:t>-	Electronic Attack - EA </a:t>
            </a:r>
          </a:p>
          <a:p>
            <a:pPr marL="1371600" lvl="3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00"/>
                </a:solidFill>
                <a:latin typeface="Garamond" panose="02020404030301010803" pitchFamily="18" charset="0"/>
              </a:rPr>
              <a:t>-	Electronic Defense - ED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9054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dministrator\桌面\新建文件夹\封面\复件 (27) 复件 4\3ea28d6d5df8d07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09" y="-8331"/>
            <a:ext cx="9021034" cy="504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6"/>
          <p:cNvSpPr txBox="1">
            <a:spLocks noChangeArrowheads="1"/>
          </p:cNvSpPr>
          <p:nvPr/>
        </p:nvSpPr>
        <p:spPr bwMode="auto">
          <a:xfrm>
            <a:off x="2700362" y="1959067"/>
            <a:ext cx="6138713" cy="74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391" tIns="33696" rIns="67391" bIns="33696">
            <a:spAutoFit/>
          </a:bodyPr>
          <a:lstStyle>
            <a:lvl1pPr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5pPr>
            <a:lvl6pPr marL="25146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6pPr>
            <a:lvl7pPr marL="29718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7pPr>
            <a:lvl8pPr marL="34290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8pPr>
            <a:lvl9pPr marL="38862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9pPr>
          </a:lstStyle>
          <a:p>
            <a:r>
              <a:rPr lang="en-US" altLang="zh-CN" sz="4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02. </a:t>
            </a:r>
            <a:r>
              <a:rPr lang="en-US" altLang="zh-CN" sz="4000" b="1" dirty="0">
                <a:solidFill>
                  <a:schemeClr val="bg1"/>
                </a:solidFill>
                <a:cs typeface="+mn-ea"/>
                <a:sym typeface="+mn-lt"/>
              </a:rPr>
              <a:t>Electronic Support (ES)</a:t>
            </a:r>
            <a:endParaRPr lang="zh-CN" altLang="en-US" sz="40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FBDE4F-0BC8-24EE-9D48-F2A1DD958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1C13D-EBE2-4A4E-9A59-78C4180CF008}" type="datetime3">
              <a:rPr lang="en-US" altLang="zh-CN" smtClean="0">
                <a:solidFill>
                  <a:schemeClr val="bg1"/>
                </a:solidFill>
              </a:rPr>
              <a:t>8 September 2022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E1E6D4-BF6D-0527-5845-08358E677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Electronic Warfare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DA3D7-B7BF-D299-FAD0-31A4CEF99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bg1"/>
                </a:solidFill>
              </a:rPr>
              <a:t>11</a:t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17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68DA8DD4-7B78-86AE-FD39-5973C1E27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02FD2-06F2-4351-A0C8-4293A9749955}" type="datetime3">
              <a:rPr lang="en-US" altLang="zh-CN" smtClean="0"/>
              <a:t>8 September 2022</a:t>
            </a:fld>
            <a:endParaRPr lang="zh-CN" alt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E49D2AE-0BDF-C0A2-DDA9-FA91CE633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Electronic Warfare</a:t>
            </a:r>
            <a:endParaRPr lang="zh-CN" alt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E962008-765C-24D1-B76C-7A83D0DD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0992A06F-86BE-FBCF-7836-E497D0579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43210"/>
            <a:ext cx="9001125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457200" algn="l"/>
              </a:tabLst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tabLst>
                <a:tab pos="457200" algn="l"/>
              </a:tabLst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tabLst>
                <a:tab pos="457200" algn="l"/>
              </a:tabLst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tabLst>
                <a:tab pos="4572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4572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4572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4572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4572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45720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Electronic support – ES – represents the activity of exploiting the electromagnetic energy for situational awareness and for information gathering. 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Electronic support is focused on providing knowledge of the electronic situation at any time and of cues and warnings on the activities of the electromagnetic environment.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485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68DA8DD4-7B78-86AE-FD39-5973C1E27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02FD2-06F2-4351-A0C8-4293A9749955}" type="datetime3">
              <a:rPr lang="en-US" altLang="zh-CN" smtClean="0"/>
              <a:t>8 September 2022</a:t>
            </a:fld>
            <a:endParaRPr lang="zh-CN" alt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E49D2AE-0BDF-C0A2-DDA9-FA91CE633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Electronic Warfare</a:t>
            </a:r>
            <a:endParaRPr lang="zh-CN" alt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E962008-765C-24D1-B76C-7A83D0DD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F9BC95-8BC3-DFFA-01A3-C3536717D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850" y="0"/>
            <a:ext cx="6224803" cy="4671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686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dministrator\桌面\新建文件夹\封面\复件 (27) 复件 4\3ea28d6d5df8d07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09" y="-8331"/>
            <a:ext cx="9021034" cy="504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6"/>
          <p:cNvSpPr txBox="1">
            <a:spLocks noChangeArrowheads="1"/>
          </p:cNvSpPr>
          <p:nvPr/>
        </p:nvSpPr>
        <p:spPr bwMode="auto">
          <a:xfrm>
            <a:off x="2714113" y="2143411"/>
            <a:ext cx="6264696" cy="74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391" tIns="33696" rIns="67391" bIns="33696">
            <a:spAutoFit/>
          </a:bodyPr>
          <a:lstStyle>
            <a:lvl1pPr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5pPr>
            <a:lvl6pPr marL="25146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6pPr>
            <a:lvl7pPr marL="29718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7pPr>
            <a:lvl8pPr marL="34290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8pPr>
            <a:lvl9pPr marL="38862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9pPr>
          </a:lstStyle>
          <a:p>
            <a:r>
              <a:rPr lang="en-US" altLang="zh-CN" sz="4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03. </a:t>
            </a:r>
            <a:r>
              <a:rPr lang="en-US" altLang="zh-CN" sz="4400" b="1" dirty="0">
                <a:solidFill>
                  <a:schemeClr val="bg1"/>
                </a:solidFill>
                <a:cs typeface="+mn-ea"/>
                <a:sym typeface="+mn-lt"/>
              </a:rPr>
              <a:t>Electronic Attack (EA)</a:t>
            </a:r>
            <a:endParaRPr lang="zh-CN" altLang="en-US" sz="4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FBDE4F-0BC8-24EE-9D48-F2A1DD958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1C13D-EBE2-4A4E-9A59-78C4180CF008}" type="datetime3">
              <a:rPr lang="en-US" altLang="zh-CN" smtClean="0">
                <a:solidFill>
                  <a:schemeClr val="bg1"/>
                </a:solidFill>
              </a:rPr>
              <a:t>8 September 2022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E1E6D4-BF6D-0527-5845-08358E677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Electronic Warfare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DA3D7-B7BF-D299-FAD0-31A4CEF99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bg1"/>
                </a:solidFill>
              </a:rPr>
              <a:t>14</a:t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46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68DA8DD4-7B78-86AE-FD39-5973C1E27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02FD2-06F2-4351-A0C8-4293A9749955}" type="datetime3">
              <a:rPr lang="en-US" altLang="zh-CN" smtClean="0"/>
              <a:t>8 September 2022</a:t>
            </a:fld>
            <a:endParaRPr lang="zh-CN" alt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E49D2AE-0BDF-C0A2-DDA9-FA91CE633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Electronic Warfare</a:t>
            </a:r>
            <a:endParaRPr lang="zh-CN" alt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E962008-765C-24D1-B76C-7A83D0DD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A8F2C2A-0D8B-4EFA-108B-901AC5DFC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221"/>
            <a:ext cx="9001125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572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768350" algn="l"/>
              </a:tabLst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tabLst>
                <a:tab pos="768350" algn="l"/>
              </a:tabLst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tabLst>
                <a:tab pos="768350" algn="l"/>
              </a:tabLst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tabLst>
                <a:tab pos="76835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76835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76835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76835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76835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76835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b="1" dirty="0">
                <a:solidFill>
                  <a:srgbClr val="FFFFFF"/>
                </a:solidFill>
                <a:latin typeface="Garamond"/>
              </a:rPr>
              <a:t>Electronic attack involves the use of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en-US" altLang="en-US" sz="3600" b="1" dirty="0">
                <a:solidFill>
                  <a:srgbClr val="FFFF00"/>
                </a:solidFill>
                <a:latin typeface="Garamond"/>
              </a:rPr>
              <a:t>electromagnetic energy,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en-US" altLang="en-US" sz="3600" b="1" dirty="0">
                <a:solidFill>
                  <a:srgbClr val="FFFF00"/>
                </a:solidFill>
                <a:latin typeface="Garamond"/>
              </a:rPr>
              <a:t>directed energy or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en-US" altLang="en-US" sz="3600" b="1" dirty="0">
                <a:solidFill>
                  <a:srgbClr val="FFFF00"/>
                </a:solidFill>
                <a:latin typeface="Garamond"/>
              </a:rPr>
              <a:t>antiradiation weapons</a:t>
            </a:r>
          </a:p>
          <a:p>
            <a:pPr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</a:pPr>
            <a:r>
              <a:rPr lang="en-US" altLang="en-US" sz="3600" b="1" dirty="0">
                <a:solidFill>
                  <a:srgbClr val="FFFFFF"/>
                </a:solidFill>
                <a:latin typeface="Garamond"/>
              </a:rPr>
              <a:t>to attack personnel, facilities and equipment intended to degrade, neutralize or destroy the enemy’s fighting ability, being considered a form of "fire". </a:t>
            </a:r>
            <a:endParaRPr lang="en-US" altLang="en-US" sz="3600" dirty="0">
              <a:solidFill>
                <a:srgbClr val="FFFFFF"/>
              </a:solidFill>
              <a:latin typeface="Garamond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774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68DA8DD4-7B78-86AE-FD39-5973C1E27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02FD2-06F2-4351-A0C8-4293A9749955}" type="datetime3">
              <a:rPr lang="en-US" altLang="zh-CN" smtClean="0"/>
              <a:t>8 September 2022</a:t>
            </a:fld>
            <a:endParaRPr lang="zh-CN" alt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E49D2AE-0BDF-C0A2-DDA9-FA91CE633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Electronic Warfare</a:t>
            </a:r>
            <a:endParaRPr lang="zh-CN" alt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E962008-765C-24D1-B76C-7A83D0DD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8E04B72A-7318-8ED6-0BE4-1FC8FA737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30197"/>
            <a:ext cx="9001125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572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768350" algn="l"/>
              </a:tabLst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tabLst>
                <a:tab pos="768350" algn="l"/>
              </a:tabLst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tabLst>
                <a:tab pos="768350" algn="l"/>
              </a:tabLst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tabLst>
                <a:tab pos="76835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76835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76835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76835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76835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76835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FFFFFF"/>
                </a:solidFill>
                <a:latin typeface="Garamond"/>
              </a:rPr>
              <a:t>The most common used type is the electronic jamming attack.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FFFFFF"/>
                </a:solidFill>
                <a:latin typeface="Garamond"/>
              </a:rPr>
              <a:t>This is an action of disturbance destined for total or performant disruption, of systems that process information provided by radio receiver,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FFFFFF"/>
                </a:solidFill>
                <a:latin typeface="Garamond"/>
              </a:rPr>
              <a:t> by other signals from one or more transmitters which use an identical carrier frequency (or very close to the useful signal carrier frequency) 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FFFFFF"/>
                </a:solidFill>
                <a:latin typeface="Garamond"/>
              </a:rPr>
              <a:t>or by electromagnetic disturbances that overlap useful information.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831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68DA8DD4-7B78-86AE-FD39-5973C1E27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02FD2-06F2-4351-A0C8-4293A9749955}" type="datetime3">
              <a:rPr lang="en-US" altLang="zh-CN" smtClean="0"/>
              <a:t>8 September 2022</a:t>
            </a:fld>
            <a:endParaRPr lang="zh-CN" alt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E49D2AE-0BDF-C0A2-DDA9-FA91CE633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Electronic Warfare</a:t>
            </a:r>
            <a:endParaRPr lang="zh-CN" alt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E962008-765C-24D1-B76C-7A83D0DD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C5C033-8472-22A8-5183-62AB46447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05" y="0"/>
            <a:ext cx="8230313" cy="45297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7093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68DA8DD4-7B78-86AE-FD39-5973C1E27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02FD2-06F2-4351-A0C8-4293A9749955}" type="datetime3">
              <a:rPr lang="en-US" altLang="zh-CN" smtClean="0"/>
              <a:t>8 September 2022</a:t>
            </a:fld>
            <a:endParaRPr lang="zh-CN" alt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E49D2AE-0BDF-C0A2-DDA9-FA91CE633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Electronic Warfare</a:t>
            </a:r>
            <a:endParaRPr lang="zh-CN" alt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E962008-765C-24D1-B76C-7A83D0DD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F95BB004-84EB-F1FC-3425-BD30B8E72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8" y="719956"/>
            <a:ext cx="8993167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572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768350" algn="l"/>
              </a:tabLst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tabLst>
                <a:tab pos="768350" algn="l"/>
              </a:tabLst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tabLst>
                <a:tab pos="768350" algn="l"/>
              </a:tabLst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tabLst>
                <a:tab pos="76835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76835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76835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76835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76835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768350" algn="l"/>
              </a:tabLs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b="1" dirty="0">
                <a:solidFill>
                  <a:srgbClr val="FFFFFF"/>
                </a:solidFill>
                <a:latin typeface="Garamond"/>
              </a:rPr>
              <a:t>Electronic attack  EA includes</a:t>
            </a:r>
          </a:p>
          <a:p>
            <a:pPr lvl="2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en-US" altLang="en-US" sz="4000" b="1" dirty="0">
                <a:solidFill>
                  <a:srgbClr val="FFFF00"/>
                </a:solidFill>
                <a:latin typeface="Garamond"/>
              </a:rPr>
              <a:t>directed energy weapons DEWs,</a:t>
            </a:r>
          </a:p>
          <a:p>
            <a:pPr lvl="2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en-US" altLang="en-US" sz="4000" b="1" dirty="0">
                <a:solidFill>
                  <a:srgbClr val="FFFF00"/>
                </a:solidFill>
                <a:latin typeface="Garamond"/>
              </a:rPr>
              <a:t> high power microwaves HPM,</a:t>
            </a:r>
          </a:p>
          <a:p>
            <a:pPr lvl="2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en-US" altLang="en-US" sz="4000" b="1" dirty="0">
                <a:solidFill>
                  <a:srgbClr val="FFFF00"/>
                </a:solidFill>
                <a:latin typeface="Garamond"/>
              </a:rPr>
              <a:t> electromagnetic pulse  EMP and</a:t>
            </a:r>
          </a:p>
          <a:p>
            <a:pPr lvl="2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en-US" altLang="en-US" sz="4000" b="1" dirty="0">
                <a:solidFill>
                  <a:srgbClr val="FFFF00"/>
                </a:solidFill>
                <a:latin typeface="Garamond"/>
              </a:rPr>
              <a:t> radiofrequency devices  RF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7919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dministrator\桌面\新建文件夹\封面\复件 (27) 复件 4\3ea28d6d5df8d07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09" y="-8331"/>
            <a:ext cx="9021034" cy="504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6"/>
          <p:cNvSpPr txBox="1">
            <a:spLocks noChangeArrowheads="1"/>
          </p:cNvSpPr>
          <p:nvPr/>
        </p:nvSpPr>
        <p:spPr bwMode="auto">
          <a:xfrm>
            <a:off x="2757389" y="2143411"/>
            <a:ext cx="6336704" cy="74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391" tIns="33696" rIns="67391" bIns="33696">
            <a:spAutoFit/>
          </a:bodyPr>
          <a:lstStyle>
            <a:lvl1pPr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5pPr>
            <a:lvl6pPr marL="25146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6pPr>
            <a:lvl7pPr marL="29718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7pPr>
            <a:lvl8pPr marL="34290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8pPr>
            <a:lvl9pPr marL="38862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9pPr>
          </a:lstStyle>
          <a:p>
            <a:r>
              <a:rPr lang="en-US" altLang="zh-CN" sz="4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04. </a:t>
            </a:r>
            <a:r>
              <a:rPr lang="en-US" altLang="zh-CN" sz="4000" b="1" dirty="0">
                <a:solidFill>
                  <a:schemeClr val="bg1"/>
                </a:solidFill>
                <a:cs typeface="+mn-ea"/>
                <a:sym typeface="+mn-lt"/>
              </a:rPr>
              <a:t>Electronic Defense (ED)</a:t>
            </a:r>
            <a:endParaRPr lang="zh-CN" altLang="en-US" sz="40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FBDE4F-0BC8-24EE-9D48-F2A1DD958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1C13D-EBE2-4A4E-9A59-78C4180CF008}" type="datetime3">
              <a:rPr lang="en-US" altLang="zh-CN" smtClean="0">
                <a:solidFill>
                  <a:schemeClr val="bg1"/>
                </a:solidFill>
              </a:rPr>
              <a:t>8 September 2022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E1E6D4-BF6D-0527-5845-08358E677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Electronic Warfare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DA3D7-B7BF-D299-FAD0-31A4CEF99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bg1"/>
                </a:solidFill>
              </a:rPr>
              <a:t>19</a:t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06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istrator\桌面\新建文件夹\封面\复件 (27) 复件 4\3ea28d6d5df8d07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09" y="-8331"/>
            <a:ext cx="9021034" cy="504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46"/>
          <p:cNvSpPr txBox="1">
            <a:spLocks noChangeArrowheads="1"/>
          </p:cNvSpPr>
          <p:nvPr/>
        </p:nvSpPr>
        <p:spPr bwMode="auto">
          <a:xfrm>
            <a:off x="-29973" y="1815412"/>
            <a:ext cx="3600399" cy="745159"/>
          </a:xfrm>
          <a:prstGeom prst="rect">
            <a:avLst/>
          </a:prstGeom>
          <a:noFill/>
          <a:ln>
            <a:noFill/>
          </a:ln>
        </p:spPr>
        <p:txBody>
          <a:bodyPr wrap="square" lIns="67391" tIns="33696" rIns="67391" bIns="33696">
            <a:spAutoFit/>
          </a:bodyPr>
          <a:lstStyle>
            <a:lvl1pPr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5pPr>
            <a:lvl6pPr marL="25146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6pPr>
            <a:lvl7pPr marL="29718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7pPr>
            <a:lvl8pPr marL="34290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8pPr>
            <a:lvl9pPr marL="38862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CONTENTS</a:t>
            </a:r>
          </a:p>
        </p:txBody>
      </p:sp>
      <p:sp>
        <p:nvSpPr>
          <p:cNvPr id="5" name="TextBox 46"/>
          <p:cNvSpPr txBox="1">
            <a:spLocks noChangeArrowheads="1"/>
          </p:cNvSpPr>
          <p:nvPr/>
        </p:nvSpPr>
        <p:spPr bwMode="auto">
          <a:xfrm>
            <a:off x="3699701" y="639892"/>
            <a:ext cx="4818567" cy="37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391" tIns="33696" rIns="67391" bIns="33696">
            <a:spAutoFit/>
          </a:bodyPr>
          <a:lstStyle>
            <a:lvl1pPr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5pPr>
            <a:lvl6pPr marL="25146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6pPr>
            <a:lvl7pPr marL="29718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7pPr>
            <a:lvl8pPr marL="34290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8pPr>
            <a:lvl9pPr marL="38862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01.     Introduction</a:t>
            </a:r>
            <a:endParaRPr lang="zh-CN" altLang="en-US" sz="20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TextBox 46"/>
          <p:cNvSpPr txBox="1">
            <a:spLocks noChangeArrowheads="1"/>
          </p:cNvSpPr>
          <p:nvPr/>
        </p:nvSpPr>
        <p:spPr bwMode="auto">
          <a:xfrm>
            <a:off x="3708481" y="1136217"/>
            <a:ext cx="5184566" cy="37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391" tIns="33696" rIns="67391" bIns="33696">
            <a:spAutoFit/>
          </a:bodyPr>
          <a:lstStyle>
            <a:lvl1pPr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5pPr>
            <a:lvl6pPr marL="25146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6pPr>
            <a:lvl7pPr marL="29718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7pPr>
            <a:lvl8pPr marL="34290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8pPr>
            <a:lvl9pPr marL="38862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02.     Electronic Support (ES)</a:t>
            </a:r>
            <a:endParaRPr lang="zh-CN" altLang="en-US" sz="20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TextBox 46"/>
          <p:cNvSpPr txBox="1">
            <a:spLocks noChangeArrowheads="1"/>
          </p:cNvSpPr>
          <p:nvPr/>
        </p:nvSpPr>
        <p:spPr bwMode="auto">
          <a:xfrm>
            <a:off x="3708481" y="1614258"/>
            <a:ext cx="4710489" cy="37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391" tIns="33696" rIns="67391" bIns="33696">
            <a:spAutoFit/>
          </a:bodyPr>
          <a:lstStyle>
            <a:lvl1pPr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5pPr>
            <a:lvl6pPr marL="25146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6pPr>
            <a:lvl7pPr marL="29718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7pPr>
            <a:lvl8pPr marL="34290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8pPr>
            <a:lvl9pPr marL="38862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03.     Electronic Attack (EA)</a:t>
            </a:r>
            <a:endParaRPr lang="zh-CN" altLang="en-US" sz="20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TextBox 46"/>
          <p:cNvSpPr txBox="1">
            <a:spLocks noChangeArrowheads="1"/>
          </p:cNvSpPr>
          <p:nvPr/>
        </p:nvSpPr>
        <p:spPr bwMode="auto">
          <a:xfrm>
            <a:off x="3735524" y="2048951"/>
            <a:ext cx="4494465" cy="37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391" tIns="33696" rIns="67391" bIns="33696">
            <a:spAutoFit/>
          </a:bodyPr>
          <a:lstStyle>
            <a:lvl1pPr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5pPr>
            <a:lvl6pPr marL="25146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6pPr>
            <a:lvl7pPr marL="29718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7pPr>
            <a:lvl8pPr marL="34290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8pPr>
            <a:lvl9pPr marL="38862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04.     Electronic Defense (ED)</a:t>
            </a:r>
            <a:endParaRPr lang="zh-CN" altLang="en-US" sz="20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0" name="直接连接符 9"/>
          <p:cNvCxnSpPr>
            <a:cxnSpLocks/>
          </p:cNvCxnSpPr>
          <p:nvPr/>
        </p:nvCxnSpPr>
        <p:spPr>
          <a:xfrm>
            <a:off x="4297932" y="2092848"/>
            <a:ext cx="0" cy="288032"/>
          </a:xfrm>
          <a:prstGeom prst="line">
            <a:avLst/>
          </a:prstGeom>
          <a:ln w="25400">
            <a:solidFill>
              <a:srgbClr val="03B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>
            <a:cxnSpLocks/>
          </p:cNvCxnSpPr>
          <p:nvPr/>
        </p:nvCxnSpPr>
        <p:spPr>
          <a:xfrm>
            <a:off x="4284538" y="1671396"/>
            <a:ext cx="0" cy="288032"/>
          </a:xfrm>
          <a:prstGeom prst="line">
            <a:avLst/>
          </a:prstGeom>
          <a:ln w="25400">
            <a:solidFill>
              <a:srgbClr val="03B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>
            <a:cxnSpLocks/>
          </p:cNvCxnSpPr>
          <p:nvPr/>
        </p:nvCxnSpPr>
        <p:spPr>
          <a:xfrm>
            <a:off x="4284538" y="1180114"/>
            <a:ext cx="0" cy="288032"/>
          </a:xfrm>
          <a:prstGeom prst="line">
            <a:avLst/>
          </a:prstGeom>
          <a:ln w="25400">
            <a:solidFill>
              <a:srgbClr val="03B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>
            <a:cxnSpLocks/>
          </p:cNvCxnSpPr>
          <p:nvPr/>
        </p:nvCxnSpPr>
        <p:spPr>
          <a:xfrm>
            <a:off x="4284538" y="727687"/>
            <a:ext cx="0" cy="288032"/>
          </a:xfrm>
          <a:prstGeom prst="line">
            <a:avLst/>
          </a:prstGeom>
          <a:ln w="25400">
            <a:solidFill>
              <a:srgbClr val="03B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F4B714-EA72-6B97-162C-040D719E6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A93E-9056-4D8B-ADB4-B8CC645AEEDA}" type="datetime3">
              <a:rPr lang="en-US" altLang="zh-CN" smtClean="0">
                <a:solidFill>
                  <a:schemeClr val="bg1"/>
                </a:solidFill>
              </a:rPr>
              <a:t>8 September 2022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F08FFEF-5914-0395-9A4E-9DA8AFC2D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Electronic Warfare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67F8D2B-E330-EE8C-70FA-A2CA87145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bg1"/>
                </a:solidFill>
              </a:rPr>
              <a:t>2</a:t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84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68DA8DD4-7B78-86AE-FD39-5973C1E27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02FD2-06F2-4351-A0C8-4293A9749955}" type="datetime3">
              <a:rPr lang="en-US" altLang="zh-CN" smtClean="0"/>
              <a:t>8 September 2022</a:t>
            </a:fld>
            <a:endParaRPr lang="zh-CN" alt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E49D2AE-0BDF-C0A2-DDA9-FA91CE633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Electronic Warfare</a:t>
            </a:r>
            <a:endParaRPr lang="zh-CN" alt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E962008-765C-24D1-B76C-7A83D0DD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797F60-DFE9-09A3-8301-33E0B6695808}"/>
              </a:ext>
            </a:extLst>
          </p:cNvPr>
          <p:cNvSpPr txBox="1"/>
          <p:nvPr/>
        </p:nvSpPr>
        <p:spPr>
          <a:xfrm>
            <a:off x="-1" y="-9417"/>
            <a:ext cx="900112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Garamond" panose="02020404030301010803" pitchFamily="18" charset="0"/>
              </a:rPr>
              <a:t>Electronic Defense – ED represents the actions taken to ensure effective capacity utilization, for self-interest of the electromagnetic spectrum when EW specific means are used by the enemy. 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Garamond" panose="02020404030301010803" pitchFamily="18" charset="0"/>
              </a:rPr>
              <a:t>ED consists in those passive or active measures taken to protect 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Garamond" panose="02020404030301010803" pitchFamily="18" charset="0"/>
              </a:rPr>
              <a:t>		- </a:t>
            </a:r>
            <a:r>
              <a:rPr lang="en-US" sz="2400" dirty="0">
                <a:solidFill>
                  <a:srgbClr val="FFFF00"/>
                </a:solidFill>
                <a:latin typeface="Garamond" panose="02020404030301010803" pitchFamily="18" charset="0"/>
              </a:rPr>
              <a:t>personnel,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latin typeface="Garamond" panose="02020404030301010803" pitchFamily="18" charset="0"/>
              </a:rPr>
              <a:t>		- facilities or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latin typeface="Garamond" panose="02020404030301010803" pitchFamily="18" charset="0"/>
              </a:rPr>
              <a:t> 		- equipment 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Garamond" panose="02020404030301010803" pitchFamily="18" charset="0"/>
              </a:rPr>
              <a:t>from the effects of electronic warfare actions that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Garamond" panose="02020404030301010803" pitchFamily="18" charset="0"/>
              </a:rPr>
              <a:t> 		</a:t>
            </a:r>
            <a:r>
              <a:rPr lang="en-US" sz="2400" dirty="0">
                <a:solidFill>
                  <a:srgbClr val="FFFF00"/>
                </a:solidFill>
                <a:latin typeface="Garamond" panose="02020404030301010803" pitchFamily="18" charset="0"/>
              </a:rPr>
              <a:t>- reduce, 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latin typeface="Garamond" panose="02020404030301010803" pitchFamily="18" charset="0"/>
              </a:rPr>
              <a:t>		- cancel or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latin typeface="Garamond" panose="02020404030301010803" pitchFamily="18" charset="0"/>
              </a:rPr>
              <a:t> 		- destroy 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Garamond" panose="02020404030301010803" pitchFamily="18" charset="0"/>
              </a:rPr>
              <a:t>their combat capabilities.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797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E49D2AE-0BDF-C0A2-DDA9-FA91CE633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altLang="zh-CN" dirty="0"/>
              <a:t>Electronic Warfare</a:t>
            </a:r>
            <a:endParaRPr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61FFE-8133-3518-B113-B316EF89CD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81" r="9142"/>
          <a:stretch/>
        </p:blipFill>
        <p:spPr>
          <a:xfrm>
            <a:off x="20" y="10"/>
            <a:ext cx="9001105" cy="5040303"/>
          </a:xfrm>
          <a:prstGeom prst="rect">
            <a:avLst/>
          </a:prstGeom>
          <a:noFill/>
        </p:spPr>
      </p:pic>
      <p:sp>
        <p:nvSpPr>
          <p:cNvPr id="19" name="Date Placeholder 18" hidden="1">
            <a:extLst>
              <a:ext uri="{FF2B5EF4-FFF2-40B4-BE49-F238E27FC236}">
                <a16:creationId xmlns:a16="http://schemas.microsoft.com/office/drawing/2014/main" id="{68DA8DD4-7B78-86AE-FD39-5973C1E27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D2602FD2-06F2-4351-A0C8-4293A9749955}" type="datetime3">
              <a:rPr lang="en-US" altLang="zh-CN" smtClean="0"/>
              <a:pPr>
                <a:spcAft>
                  <a:spcPts val="600"/>
                </a:spcAft>
              </a:pPr>
              <a:t>8 September 2022</a:t>
            </a:fld>
            <a:endParaRPr lang="zh-CN" altLang="en-US"/>
          </a:p>
        </p:txBody>
      </p:sp>
      <p:sp>
        <p:nvSpPr>
          <p:cNvPr id="21" name="Slide Number Placeholder 20" hidden="1">
            <a:extLst>
              <a:ext uri="{FF2B5EF4-FFF2-40B4-BE49-F238E27FC236}">
                <a16:creationId xmlns:a16="http://schemas.microsoft.com/office/drawing/2014/main" id="{1E962008-765C-24D1-B76C-7A83D0DD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C913308-F349-4B6D-A68A-DD1791B4A57B}" type="slidenum">
              <a:rPr lang="zh-CN" altLang="en-US" smtClean="0"/>
              <a:pPr>
                <a:spcAft>
                  <a:spcPts val="600"/>
                </a:spcAft>
              </a:pPr>
              <a:t>21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606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E49D2AE-0BDF-C0A2-DDA9-FA91CE633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altLang="zh-CN" dirty="0"/>
              <a:t>Electronic Warfare</a:t>
            </a:r>
            <a:endParaRPr lang="zh-CN" altLang="en-US" dirty="0"/>
          </a:p>
        </p:txBody>
      </p:sp>
      <p:pic>
        <p:nvPicPr>
          <p:cNvPr id="3" name="Picture 2" descr="A group of people flying kites&#10;&#10;Description automatically generated with low confidence">
            <a:extLst>
              <a:ext uri="{FF2B5EF4-FFF2-40B4-BE49-F238E27FC236}">
                <a16:creationId xmlns:a16="http://schemas.microsoft.com/office/drawing/2014/main" id="{7D732485-A0D9-903D-8123-78857DBA83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408" r="1" b="1"/>
          <a:stretch/>
        </p:blipFill>
        <p:spPr>
          <a:xfrm>
            <a:off x="20" y="10"/>
            <a:ext cx="9001105" cy="5040303"/>
          </a:xfrm>
          <a:prstGeom prst="rect">
            <a:avLst/>
          </a:prstGeom>
          <a:noFill/>
        </p:spPr>
      </p:pic>
      <p:sp>
        <p:nvSpPr>
          <p:cNvPr id="19" name="Date Placeholder 18" hidden="1">
            <a:extLst>
              <a:ext uri="{FF2B5EF4-FFF2-40B4-BE49-F238E27FC236}">
                <a16:creationId xmlns:a16="http://schemas.microsoft.com/office/drawing/2014/main" id="{68DA8DD4-7B78-86AE-FD39-5973C1E27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D2602FD2-06F2-4351-A0C8-4293A9749955}" type="datetime3">
              <a:rPr lang="en-US" altLang="zh-CN" smtClean="0"/>
              <a:pPr>
                <a:spcAft>
                  <a:spcPts val="600"/>
                </a:spcAft>
              </a:pPr>
              <a:t>8 September 2022</a:t>
            </a:fld>
            <a:endParaRPr lang="zh-CN" altLang="en-US"/>
          </a:p>
        </p:txBody>
      </p:sp>
      <p:sp>
        <p:nvSpPr>
          <p:cNvPr id="21" name="Slide Number Placeholder 20" hidden="1">
            <a:extLst>
              <a:ext uri="{FF2B5EF4-FFF2-40B4-BE49-F238E27FC236}">
                <a16:creationId xmlns:a16="http://schemas.microsoft.com/office/drawing/2014/main" id="{1E962008-765C-24D1-B76C-7A83D0DD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C913308-F349-4B6D-A68A-DD1791B4A57B}" type="slidenum">
              <a:rPr lang="zh-CN" altLang="en-US" smtClean="0"/>
              <a:pPr>
                <a:spcAft>
                  <a:spcPts val="600"/>
                </a:spcAft>
              </a:pPr>
              <a:t>22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827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istrator\桌面\新建文件夹\封面\复件 (27) 复件 4\3ea28d6d5df8d07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"/>
            <a:ext cx="8975367" cy="504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46"/>
          <p:cNvSpPr txBox="1">
            <a:spLocks noChangeArrowheads="1"/>
          </p:cNvSpPr>
          <p:nvPr/>
        </p:nvSpPr>
        <p:spPr bwMode="auto">
          <a:xfrm>
            <a:off x="3513843" y="1724475"/>
            <a:ext cx="4608512" cy="108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391" tIns="33696" rIns="67391" bIns="33696">
            <a:spAutoFit/>
          </a:bodyPr>
          <a:lstStyle>
            <a:lvl1pPr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5pPr>
            <a:lvl6pPr marL="25146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6pPr>
            <a:lvl7pPr marL="29718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7pPr>
            <a:lvl8pPr marL="34290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8pPr>
            <a:lvl9pPr marL="38862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9pPr>
          </a:lstStyle>
          <a:p>
            <a:pPr algn="r"/>
            <a:r>
              <a:rPr lang="en-US" altLang="zh-CN" sz="6600" b="1" dirty="0">
                <a:solidFill>
                  <a:prstClr val="white"/>
                </a:solidFill>
                <a:latin typeface="微软雅黑"/>
                <a:ea typeface="微软雅黑"/>
                <a:cs typeface="+mn-ea"/>
                <a:sym typeface="+mn-lt"/>
              </a:rPr>
              <a:t>Thanks </a:t>
            </a:r>
            <a:endParaRPr lang="zh-CN" altLang="en-US" sz="6600" b="1" dirty="0">
              <a:solidFill>
                <a:prstClr val="white"/>
              </a:solidFill>
              <a:latin typeface="微软雅黑"/>
              <a:ea typeface="微软雅黑"/>
              <a:cs typeface="+mn-ea"/>
              <a:sym typeface="+mn-lt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7452890" y="2808188"/>
            <a:ext cx="648072" cy="0"/>
          </a:xfrm>
          <a:prstGeom prst="line">
            <a:avLst/>
          </a:prstGeom>
          <a:ln w="25400">
            <a:solidFill>
              <a:srgbClr val="03B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95308F-E5FE-AC83-D842-C30D23803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D0753-BB91-4708-8E1A-2AF8F9D157CE}" type="datetime3">
              <a:rPr lang="en-US" altLang="zh-CN" smtClean="0"/>
              <a:t>8 September 2022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DB3319-5394-9352-63F4-4A4965F13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Electronic Warfare</a:t>
            </a:r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83F02-B9C9-BF4F-F9C2-ABC90CDCA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14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2527" objId="1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dministrator\桌面\新建文件夹\封面\复件 (27) 复件 4\3ea28d6d5df8d07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09" y="-8331"/>
            <a:ext cx="9021034" cy="504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6"/>
          <p:cNvSpPr txBox="1">
            <a:spLocks noChangeArrowheads="1"/>
          </p:cNvSpPr>
          <p:nvPr/>
        </p:nvSpPr>
        <p:spPr bwMode="auto">
          <a:xfrm>
            <a:off x="3924498" y="1770832"/>
            <a:ext cx="4248472" cy="74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391" tIns="33696" rIns="67391" bIns="33696">
            <a:spAutoFit/>
          </a:bodyPr>
          <a:lstStyle>
            <a:lvl1pPr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5pPr>
            <a:lvl6pPr marL="25146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6pPr>
            <a:lvl7pPr marL="29718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7pPr>
            <a:lvl8pPr marL="34290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8pPr>
            <a:lvl9pPr marL="38862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9pPr>
          </a:lstStyle>
          <a:p>
            <a:r>
              <a:rPr lang="en-US" altLang="zh-CN" sz="4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01. </a:t>
            </a:r>
            <a:r>
              <a:rPr lang="en-US" altLang="zh-CN" sz="4400" b="1" dirty="0">
                <a:solidFill>
                  <a:schemeClr val="bg1"/>
                </a:solidFill>
                <a:cs typeface="+mn-ea"/>
                <a:sym typeface="+mn-lt"/>
              </a:rPr>
              <a:t>Introduction</a:t>
            </a:r>
            <a:endParaRPr lang="zh-CN" altLang="en-US" sz="4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FBDE4F-0BC8-24EE-9D48-F2A1DD958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1C13D-EBE2-4A4E-9A59-78C4180CF008}" type="datetime3">
              <a:rPr lang="en-US" altLang="zh-CN" smtClean="0">
                <a:solidFill>
                  <a:schemeClr val="bg1"/>
                </a:solidFill>
              </a:rPr>
              <a:t>8 September 2022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E1E6D4-BF6D-0527-5845-08358E677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Electronic Warfare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DA3D7-B7BF-D299-FAD0-31A4CEF99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bg1"/>
                </a:solidFill>
              </a:rPr>
              <a:t>3</a:t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84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E49D2AE-0BDF-C0A2-DDA9-FA91CE633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altLang="zh-CN" dirty="0"/>
              <a:t>Electronic Warfare</a:t>
            </a:r>
            <a:endParaRPr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3DAA00-15FE-1B4C-9329-ACA731BA0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" y="148887"/>
            <a:ext cx="8823325" cy="4742539"/>
          </a:xfrm>
          <a:prstGeom prst="rect">
            <a:avLst/>
          </a:prstGeom>
          <a:noFill/>
        </p:spPr>
      </p:pic>
      <p:sp>
        <p:nvSpPr>
          <p:cNvPr id="19" name="Date Placeholder 18" hidden="1">
            <a:extLst>
              <a:ext uri="{FF2B5EF4-FFF2-40B4-BE49-F238E27FC236}">
                <a16:creationId xmlns:a16="http://schemas.microsoft.com/office/drawing/2014/main" id="{68DA8DD4-7B78-86AE-FD39-5973C1E27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D2602FD2-06F2-4351-A0C8-4293A9749955}" type="datetime3">
              <a:rPr lang="en-US" altLang="zh-CN" smtClean="0"/>
              <a:pPr>
                <a:spcAft>
                  <a:spcPts val="600"/>
                </a:spcAft>
              </a:pPr>
              <a:t>8 September 2022</a:t>
            </a:fld>
            <a:endParaRPr lang="zh-CN" altLang="en-US"/>
          </a:p>
        </p:txBody>
      </p:sp>
      <p:sp>
        <p:nvSpPr>
          <p:cNvPr id="21" name="Slide Number Placeholder 20" hidden="1">
            <a:extLst>
              <a:ext uri="{FF2B5EF4-FFF2-40B4-BE49-F238E27FC236}">
                <a16:creationId xmlns:a16="http://schemas.microsoft.com/office/drawing/2014/main" id="{1E962008-765C-24D1-B76C-7A83D0DD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C913308-F349-4B6D-A68A-DD1791B4A57B}" type="slidenum">
              <a:rPr lang="zh-CN" altLang="en-US" smtClean="0"/>
              <a:pPr>
                <a:spcAft>
                  <a:spcPts val="600"/>
                </a:spcAft>
              </a:pPr>
              <a:t>4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73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68DA8DD4-7B78-86AE-FD39-5973C1E27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02FD2-06F2-4351-A0C8-4293A9749955}" type="datetime3">
              <a:rPr lang="en-US" altLang="zh-CN" smtClean="0"/>
              <a:t>8 September 2022</a:t>
            </a:fld>
            <a:endParaRPr lang="zh-CN" alt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E49D2AE-0BDF-C0A2-DDA9-FA91CE633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Electronic Warfare</a:t>
            </a:r>
            <a:endParaRPr lang="zh-CN" alt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E962008-765C-24D1-B76C-7A83D0DD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E9460608-FC96-1314-6647-A2A136A59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0" y="750441"/>
            <a:ext cx="8856984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Electronic Warfare (EW) – is defined as the operating military action involving the exploitation of the electromagnetic spectrum which presupposes</a:t>
            </a:r>
          </a:p>
          <a:p>
            <a:pPr marL="457200" indent="-457200" algn="just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the interception and identification of emission,</a:t>
            </a:r>
          </a:p>
          <a:p>
            <a:pPr marL="457200" indent="-457200" algn="just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electromagnetic energy engagement, including the directed energy,</a:t>
            </a:r>
          </a:p>
          <a:p>
            <a:pPr marL="457200" indent="-457200" algn="just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while reducing or preventing hostile actions within the electromagnetic spectrum.</a:t>
            </a:r>
            <a:endParaRPr lang="en-US" altLang="en-US" sz="24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084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68DA8DD4-7B78-86AE-FD39-5973C1E27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02FD2-06F2-4351-A0C8-4293A9749955}" type="datetime3">
              <a:rPr lang="en-US" altLang="zh-CN" smtClean="0"/>
              <a:t>8 September 2022</a:t>
            </a:fld>
            <a:endParaRPr lang="zh-CN" alt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E49D2AE-0BDF-C0A2-DDA9-FA91CE633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Electronic Warfare</a:t>
            </a:r>
            <a:endParaRPr lang="zh-CN" alt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E962008-765C-24D1-B76C-7A83D0DD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868DF0-3141-BCA1-EE51-7173C489CEE4}"/>
              </a:ext>
            </a:extLst>
          </p:cNvPr>
          <p:cNvSpPr txBox="1"/>
          <p:nvPr/>
        </p:nvSpPr>
        <p:spPr>
          <a:xfrm>
            <a:off x="-1" y="0"/>
            <a:ext cx="9001125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Garamond" panose="02020404030301010803" pitchFamily="18" charset="0"/>
              </a:rPr>
              <a:t>	</a:t>
            </a:r>
            <a:r>
              <a:rPr lang="en-US" sz="2400" dirty="0">
                <a:solidFill>
                  <a:srgbClr val="FFFFFF"/>
                </a:solidFill>
                <a:latin typeface="Garamond" panose="02020404030301010803" pitchFamily="18" charset="0"/>
              </a:rPr>
              <a:t>In the information era, military relies heavily on the use of the electromagnetic spectrum for</a:t>
            </a:r>
          </a:p>
          <a:p>
            <a:pPr marL="1028700" lvl="1" indent="-571500"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400" dirty="0">
                <a:solidFill>
                  <a:srgbClr val="FFFF00"/>
                </a:solidFill>
                <a:latin typeface="Garamond" panose="02020404030301010803" pitchFamily="18" charset="0"/>
              </a:rPr>
              <a:t>communications,</a:t>
            </a:r>
          </a:p>
          <a:p>
            <a:pPr marL="1028700" lvl="1" indent="-571500"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400" dirty="0">
                <a:solidFill>
                  <a:srgbClr val="FFFF00"/>
                </a:solidFill>
                <a:latin typeface="Garamond" panose="02020404030301010803" pitchFamily="18" charset="0"/>
              </a:rPr>
              <a:t>electronics,</a:t>
            </a:r>
          </a:p>
          <a:p>
            <a:pPr marL="1028700" lvl="1" indent="-571500"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400" dirty="0">
                <a:solidFill>
                  <a:srgbClr val="FFFF00"/>
                </a:solidFill>
                <a:latin typeface="Garamond" panose="02020404030301010803" pitchFamily="18" charset="0"/>
              </a:rPr>
              <a:t>surveillance,</a:t>
            </a:r>
          </a:p>
          <a:p>
            <a:pPr marL="1028700" lvl="1" indent="-571500"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400" dirty="0">
                <a:solidFill>
                  <a:srgbClr val="FFFF00"/>
                </a:solidFill>
                <a:latin typeface="Garamond" panose="02020404030301010803" pitchFamily="18" charset="0"/>
              </a:rPr>
              <a:t>navigation,</a:t>
            </a:r>
          </a:p>
          <a:p>
            <a:pPr marL="1028700" lvl="1" indent="-571500"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400" dirty="0">
                <a:solidFill>
                  <a:srgbClr val="FFFF00"/>
                </a:solidFill>
                <a:latin typeface="Garamond" panose="02020404030301010803" pitchFamily="18" charset="0"/>
              </a:rPr>
              <a:t>weapons systems,</a:t>
            </a:r>
          </a:p>
          <a:p>
            <a:pPr marL="1028700" lvl="1" indent="-571500"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400" dirty="0">
                <a:solidFill>
                  <a:srgbClr val="FFFF00"/>
                </a:solidFill>
                <a:latin typeface="Garamond" panose="02020404030301010803" pitchFamily="18" charset="0"/>
              </a:rPr>
              <a:t>own protection, etc.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Garamond"/>
                <a:ea typeface="Calibri" panose="020F0502020204030204" pitchFamily="34" charset="0"/>
                <a:cs typeface="Times New Roman" panose="02020603050405020304" pitchFamily="18" charset="0"/>
              </a:rPr>
              <a:t>	The dominance of the electromagnetic spectrum is a crucial component of military operations in the information age, based on intensive use of information systems and electronic communication in general.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580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68DA8DD4-7B78-86AE-FD39-5973C1E27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02FD2-06F2-4351-A0C8-4293A9749955}" type="datetime3">
              <a:rPr lang="en-US" altLang="zh-CN" smtClean="0"/>
              <a:t>8 September 2022</a:t>
            </a:fld>
            <a:endParaRPr lang="zh-CN" alt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E49D2AE-0BDF-C0A2-DDA9-FA91CE633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Electronic Warfare</a:t>
            </a:r>
            <a:endParaRPr lang="zh-CN" alt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E962008-765C-24D1-B76C-7A83D0DD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0865A3-C9CF-AC7F-D6C2-CCBE6C039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643" y="-1"/>
            <a:ext cx="4209837" cy="50403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427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E49D2AE-0BDF-C0A2-DDA9-FA91CE633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altLang="zh-CN" dirty="0"/>
              <a:t>Electronic Warfare</a:t>
            </a:r>
            <a:endParaRPr lang="zh-CN" altLang="en-US" dirty="0"/>
          </a:p>
        </p:txBody>
      </p:sp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id="{DBA07A23-A060-A89F-24BF-1B9E749A8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" y="457704"/>
            <a:ext cx="8823325" cy="4124905"/>
          </a:xfrm>
          <a:prstGeom prst="rect">
            <a:avLst/>
          </a:prstGeom>
          <a:noFill/>
        </p:spPr>
      </p:pic>
      <p:sp>
        <p:nvSpPr>
          <p:cNvPr id="19" name="Date Placeholder 18" hidden="1">
            <a:extLst>
              <a:ext uri="{FF2B5EF4-FFF2-40B4-BE49-F238E27FC236}">
                <a16:creationId xmlns:a16="http://schemas.microsoft.com/office/drawing/2014/main" id="{68DA8DD4-7B78-86AE-FD39-5973C1E27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D2602FD2-06F2-4351-A0C8-4293A9749955}" type="datetime3">
              <a:rPr lang="en-US" altLang="zh-CN" smtClean="0"/>
              <a:pPr>
                <a:spcAft>
                  <a:spcPts val="600"/>
                </a:spcAft>
              </a:pPr>
              <a:t>8 September 2022</a:t>
            </a:fld>
            <a:endParaRPr lang="zh-CN" altLang="en-US"/>
          </a:p>
        </p:txBody>
      </p:sp>
      <p:sp>
        <p:nvSpPr>
          <p:cNvPr id="21" name="Slide Number Placeholder 20" hidden="1">
            <a:extLst>
              <a:ext uri="{FF2B5EF4-FFF2-40B4-BE49-F238E27FC236}">
                <a16:creationId xmlns:a16="http://schemas.microsoft.com/office/drawing/2014/main" id="{1E962008-765C-24D1-B76C-7A83D0DD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C913308-F349-4B6D-A68A-DD1791B4A57B}" type="slidenum">
              <a:rPr lang="zh-CN" altLang="en-US" smtClean="0"/>
              <a:pPr>
                <a:spcAft>
                  <a:spcPts val="600"/>
                </a:spcAft>
              </a:pPr>
              <a:t>8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2321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4CC32DD8-1C4E-18D1-EB10-4758FDA037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91" r="-1" b="-1"/>
          <a:stretch/>
        </p:blipFill>
        <p:spPr>
          <a:xfrm>
            <a:off x="20" y="10"/>
            <a:ext cx="9001105" cy="5040303"/>
          </a:xfrm>
          <a:prstGeom prst="rect">
            <a:avLst/>
          </a:prstGeom>
          <a:noFill/>
        </p:spPr>
      </p:pic>
      <p:sp>
        <p:nvSpPr>
          <p:cNvPr id="19" name="Date Placeholder 18" hidden="1">
            <a:extLst>
              <a:ext uri="{FF2B5EF4-FFF2-40B4-BE49-F238E27FC236}">
                <a16:creationId xmlns:a16="http://schemas.microsoft.com/office/drawing/2014/main" id="{68DA8DD4-7B78-86AE-FD39-5973C1E27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D2602FD2-06F2-4351-A0C8-4293A9749955}" type="datetime3">
              <a:rPr lang="en-US" altLang="zh-CN" smtClean="0"/>
              <a:pPr>
                <a:spcAft>
                  <a:spcPts val="600"/>
                </a:spcAft>
              </a:pPr>
              <a:t>8 September 2022</a:t>
            </a:fld>
            <a:endParaRPr lang="zh-CN" alt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E49D2AE-0BDF-C0A2-DDA9-FA91CE633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altLang="zh-CN"/>
              <a:t>Electronic Warfare</a:t>
            </a:r>
            <a:endParaRPr lang="zh-CN" altLang="en-US"/>
          </a:p>
        </p:txBody>
      </p:sp>
      <p:sp>
        <p:nvSpPr>
          <p:cNvPr id="21" name="Slide Number Placeholder 20" hidden="1">
            <a:extLst>
              <a:ext uri="{FF2B5EF4-FFF2-40B4-BE49-F238E27FC236}">
                <a16:creationId xmlns:a16="http://schemas.microsoft.com/office/drawing/2014/main" id="{1E962008-765C-24D1-B76C-7A83D0DD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C913308-F349-4B6D-A68A-DD1791B4A57B}" type="slidenum">
              <a:rPr lang="zh-CN" altLang="en-US" smtClean="0"/>
              <a:pPr>
                <a:spcAft>
                  <a:spcPts val="600"/>
                </a:spcAft>
              </a:pPr>
              <a:t>9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2021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ok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ao5ydwm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595</Words>
  <Application>Microsoft Office PowerPoint</Application>
  <PresentationFormat>Custom</PresentationFormat>
  <Paragraphs>148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等线</vt:lpstr>
      <vt:lpstr>微软雅黑</vt:lpstr>
      <vt:lpstr>Arial</vt:lpstr>
      <vt:lpstr>Calibri</vt:lpstr>
      <vt:lpstr>Garamond</vt:lpstr>
      <vt:lpstr>Lato Light</vt:lpstr>
      <vt:lpstr>Times New Roman</vt:lpstr>
      <vt:lpstr>Wingdings</vt:lpstr>
      <vt:lpstr>www.freeppt7.com</vt:lpstr>
      <vt:lpstr>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Laurian Gherman</cp:lastModifiedBy>
  <cp:revision>91</cp:revision>
  <dcterms:modified xsi:type="dcterms:W3CDTF">2022-09-08T15:16:28Z</dcterms:modified>
</cp:coreProperties>
</file>